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93" r:id="rId4"/>
    <p:sldId id="304" r:id="rId5"/>
    <p:sldId id="305" r:id="rId6"/>
    <p:sldId id="257" r:id="rId7"/>
    <p:sldId id="306" r:id="rId8"/>
    <p:sldId id="307" r:id="rId9"/>
    <p:sldId id="308" r:id="rId10"/>
    <p:sldId id="294" r:id="rId11"/>
    <p:sldId id="296" r:id="rId12"/>
    <p:sldId id="259" r:id="rId13"/>
    <p:sldId id="263" r:id="rId14"/>
    <p:sldId id="266" r:id="rId15"/>
    <p:sldId id="297" r:id="rId16"/>
    <p:sldId id="260" r:id="rId17"/>
    <p:sldId id="272" r:id="rId18"/>
    <p:sldId id="267" r:id="rId19"/>
    <p:sldId id="273" r:id="rId20"/>
    <p:sldId id="268" r:id="rId21"/>
    <p:sldId id="298" r:id="rId22"/>
    <p:sldId id="270" r:id="rId23"/>
    <p:sldId id="265" r:id="rId24"/>
    <p:sldId id="269" r:id="rId25"/>
    <p:sldId id="299" r:id="rId26"/>
    <p:sldId id="300" r:id="rId27"/>
    <p:sldId id="301" r:id="rId28"/>
    <p:sldId id="302" r:id="rId29"/>
    <p:sldId id="303" r:id="rId30"/>
    <p:sldId id="275" r:id="rId31"/>
    <p:sldId id="276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91" r:id="rId44"/>
    <p:sldId id="292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3" autoAdjust="0"/>
    <p:restoredTop sz="94752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Click="0" advTm="30000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73C81DE-DB65-42E3-B544-B220D3F945B7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098DA09-BF6B-4CBB-A1B6-417543C17B6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 advClick="0" advTm="30000">
    <p:diamond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1%81%D1%82%D0%BE%D1%80%D0%B8%D1%87%D0%B5%D1%81%D0%BA%D0%B0%D1%8F_%D0%B6%D0%B8%D0%B2%D0%BE%D0%BF%D0%B8%D1%81%D1%8C" TargetMode="External"/><Relationship Id="rId2" Type="http://schemas.openxmlformats.org/officeDocument/2006/relationships/hyperlink" Target="http://ru.wikipedia.org/wiki/%D0%96%D0%B8%D0%B2%D0%BE%D0%BF%D0%B8%D1%81%D0%B5%D1%8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://ru.wikipedia.org/wiki/%D0%91%D0%BE%D1%8F%D1%80%D1%8B%D0%BD%D1%8F_%D0%9C%D0%BE%D1%80%D0%BE%D0%B7%D0%BE%D0%B2%D0%B0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" TargetMode="External"/><Relationship Id="rId2" Type="http://schemas.openxmlformats.org/officeDocument/2006/relationships/hyperlink" Target="http://historu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f-art.com/pgallery/work/pgauguin71.html" TargetMode="External"/><Relationship Id="rId4" Type="http://schemas.openxmlformats.org/officeDocument/2006/relationships/hyperlink" Target="http://www.art-drawing.ru/gallery/category/1430-manet-edouard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29861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Достижения художественной культуры России 2-ой половины </a:t>
            </a:r>
            <a:r>
              <a:rPr lang="en-US" dirty="0" smtClean="0"/>
              <a:t>XIX</a:t>
            </a:r>
            <a:r>
              <a:rPr lang="ru-RU" dirty="0" smtClean="0"/>
              <a:t>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4500570"/>
            <a:ext cx="4929190" cy="113823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err="1" smtClean="0"/>
              <a:t>Агуреева</a:t>
            </a:r>
            <a:r>
              <a:rPr lang="ru-RU" dirty="0" smtClean="0"/>
              <a:t> Инна Сергеевна</a:t>
            </a:r>
          </a:p>
          <a:p>
            <a:pPr algn="l"/>
            <a:r>
              <a:rPr lang="ru-RU" dirty="0" smtClean="0"/>
              <a:t>учитель истории, обществознания</a:t>
            </a:r>
          </a:p>
          <a:p>
            <a:pPr algn="l"/>
            <a:r>
              <a:rPr lang="ru-RU" dirty="0" smtClean="0"/>
              <a:t>МАОУ-СОШ №4 г. Армавира</a:t>
            </a:r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Живопись 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Возникают передвижничество, создающее  противовес  академическому искусству.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Преобладание социально-бытового жанра.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Тема родной природы.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Гражданственность, интерес к современным событиям.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Возросло внимание художников  к  личности  человека,  к  жизни  не  только  богов  и  царей,  но  и  простых  людей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785794"/>
            <a:ext cx="4714908" cy="5572164"/>
          </a:xfrm>
        </p:spPr>
        <p:txBody>
          <a:bodyPr>
            <a:normAutofit/>
          </a:bodyPr>
          <a:lstStyle/>
          <a:p>
            <a:pPr algn="just"/>
            <a:r>
              <a:rPr lang="ru-RU" sz="2700" dirty="0" smtClean="0"/>
              <a:t>"Со смелостью, у нас беспримерною, Репин окунулся с головою во всю глубину народной жизни, народных интересов, народной щемящей действительности". Эти слова выдающегося русского критика В.В. Стасова рисуют меру подвига молодого живописца, только что окончившего Академию художеств и получившего первую золотую медаль…</a:t>
            </a:r>
            <a:endParaRPr lang="ru-RU" dirty="0"/>
          </a:p>
        </p:txBody>
      </p:sp>
      <p:pic>
        <p:nvPicPr>
          <p:cNvPr id="4" name="Содержимое 4" descr="Фотография 1900-х годов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357186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3240" y="0"/>
            <a:ext cx="47863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/>
              <a:t>И.Е. Репин </a:t>
            </a:r>
            <a:endParaRPr lang="ru-RU" sz="5400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Бурлаки на Волге</a:t>
            </a:r>
            <a:endParaRPr lang="ru-RU" dirty="0"/>
          </a:p>
        </p:txBody>
      </p:sp>
      <p:pic>
        <p:nvPicPr>
          <p:cNvPr id="4" name="Содержимое 3" descr="РЕПИН Илья - Бурлаки на Волге. 200 русских живописцев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«Запорожцы пишут письмо турецкому султану»</a:t>
            </a:r>
            <a:endParaRPr lang="ru-RU" dirty="0"/>
          </a:p>
        </p:txBody>
      </p:sp>
      <p:pic>
        <p:nvPicPr>
          <p:cNvPr id="4" name="Содержимое 3" descr="http://azovcozak.info/wp-content/uploads/2012/03/zaporojci_large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«Иван Грозный и его сын Иван»</a:t>
            </a:r>
            <a:endParaRPr lang="ru-RU" dirty="0"/>
          </a:p>
        </p:txBody>
      </p:sp>
      <p:pic>
        <p:nvPicPr>
          <p:cNvPr id="6" name="Содержимое 5" descr="Иван Грозный и сын его Иван 16 ноября 1581 года. 1885. Илья Ефимович Репин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00175"/>
            <a:ext cx="9143999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0"/>
            <a:ext cx="5572164" cy="1071594"/>
          </a:xfrm>
        </p:spPr>
        <p:txBody>
          <a:bodyPr/>
          <a:lstStyle/>
          <a:p>
            <a:r>
              <a:rPr lang="ru-RU" dirty="0" smtClean="0"/>
              <a:t>В.Е. Маковский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285860"/>
            <a:ext cx="4000528" cy="4500594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Русский живописец. Жизненные, тонко подмеченные сценки городского быта, полотна на социально-критические темы, образы революционной интеллигенции. </a:t>
            </a:r>
            <a:endParaRPr lang="ru-RU" dirty="0"/>
          </a:p>
        </p:txBody>
      </p:sp>
      <p:pic>
        <p:nvPicPr>
          <p:cNvPr id="4" name="Рисунок 3" descr="Автопортрет, 185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378621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«Посещение бедных»</a:t>
            </a:r>
            <a:endParaRPr lang="ru-RU" dirty="0"/>
          </a:p>
        </p:txBody>
      </p:sp>
      <p:pic>
        <p:nvPicPr>
          <p:cNvPr id="4" name="Содержимое 3" descr="Посещение бедных - Владимир Маковский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В.Г. Перов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142984"/>
            <a:ext cx="4143404" cy="518161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Перов назвал картину "Тройка". Сколько боли и горечи в этом названии! Мы привыкли к песням о лихой тройке, о резвой тройке, а тут - тройка измученных детей. К названию картины - "Тройка" - Перов приписал: "Ученики мастеровые везут воду".</a:t>
            </a:r>
            <a:endParaRPr lang="ru-RU" dirty="0"/>
          </a:p>
        </p:txBody>
      </p:sp>
      <p:pic>
        <p:nvPicPr>
          <p:cNvPr id="4" name="Рисунок 3" descr="http://upload.wikimedia.org/wikipedia/commons/7/7e/%D0%9F%D0%B5%D1%80%D0%BE%D0%B2_%D0%90%D0%B2%D1%82%D0%BE%D0%BF%D0%BE%D1%80%D1%82%D1%80%D0%B5%D1%82_2.png?uselang=ru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4486275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«Тройка»</a:t>
            </a:r>
            <a:endParaRPr lang="ru-RU" dirty="0"/>
          </a:p>
        </p:txBody>
      </p:sp>
      <p:pic>
        <p:nvPicPr>
          <p:cNvPr id="4" name="Содержимое 3" descr="Тройка. Ученики мастеровые везут воду. 1866 Холст, масло. 51. 5x65. 8 ГТГ. Василий Григорьевич  Перов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К.А. Савицкий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500174"/>
            <a:ext cx="4257676" cy="48244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В 1873 он начал работать самостоятельно над большой картиной «Ремонтные работы на железной дороге». Картина экспонировалась в 1874 на 3-й передвижной выставке.</a:t>
            </a:r>
            <a:endParaRPr lang="ru-RU" dirty="0"/>
          </a:p>
        </p:txBody>
      </p:sp>
      <p:pic>
        <p:nvPicPr>
          <p:cNvPr id="4" name="Рисунок 3" descr="File:Konstantin Savitsky photo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378621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/>
              <a:t>Охарактеризовать черты художественной культуры  России во 2-ой половине  XIX в, обратив их внимание на ту атмосферу, в которой создавались выдающиеся произведения.  Знакомство с творчеством художников, литераторов, архитекторов и композиторов данного периода.</a:t>
            </a:r>
            <a:endParaRPr lang="ru-RU" sz="3200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613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«Ремонтные работы на железной дороге»</a:t>
            </a:r>
            <a:endParaRPr lang="ru-RU" dirty="0"/>
          </a:p>
        </p:txBody>
      </p:sp>
      <p:pic>
        <p:nvPicPr>
          <p:cNvPr id="6" name="Содержимое 5" descr="http://literatura5.narod.ru/nekrasov_savicky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857364"/>
            <a:ext cx="9144000" cy="500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В.И. Суриков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500174"/>
            <a:ext cx="4286280" cy="4824426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Русский </a:t>
            </a:r>
            <a:r>
              <a:rPr lang="ru-RU" sz="2400" dirty="0" smtClean="0">
                <a:hlinkClick r:id="rId2" tooltip="Живописец"/>
              </a:rPr>
              <a:t>живописец</a:t>
            </a:r>
            <a:r>
              <a:rPr lang="ru-RU" sz="2400" dirty="0" smtClean="0"/>
              <a:t>, мастер масштабных </a:t>
            </a:r>
            <a:r>
              <a:rPr lang="ru-RU" sz="2400" dirty="0" smtClean="0">
                <a:hlinkClick r:id="rId3" tooltip="Историческая живопись"/>
              </a:rPr>
              <a:t>исторических полотен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b="1" dirty="0" smtClean="0"/>
              <a:t>  «Утро стрелецкой казни»</a:t>
            </a:r>
          </a:p>
          <a:p>
            <a:pPr>
              <a:buNone/>
            </a:pPr>
            <a:r>
              <a:rPr lang="ru-RU" sz="2400" b="1" dirty="0" smtClean="0"/>
              <a:t>   «</a:t>
            </a:r>
            <a:r>
              <a:rPr lang="ru-RU" sz="2400" b="1" u="sng" dirty="0" smtClean="0">
                <a:hlinkClick r:id="rId4" tooltip="Боярыня Морозова"/>
              </a:rPr>
              <a:t>Боярыня Морозова</a:t>
            </a:r>
            <a:r>
              <a:rPr lang="ru-RU" sz="2400" b="1" dirty="0" smtClean="0"/>
              <a:t>»</a:t>
            </a:r>
          </a:p>
          <a:p>
            <a:pPr>
              <a:buNone/>
            </a:pPr>
            <a:r>
              <a:rPr lang="ru-RU" sz="2400" b="1" dirty="0" smtClean="0"/>
              <a:t>   «Взятие снежного городка»</a:t>
            </a:r>
          </a:p>
          <a:p>
            <a:pPr algn="just">
              <a:buNone/>
            </a:pPr>
            <a:r>
              <a:rPr lang="ru-RU" sz="2400" b="1" dirty="0" smtClean="0"/>
              <a:t>   «Переход Суворова через Альпы»</a:t>
            </a:r>
          </a:p>
          <a:p>
            <a:pPr algn="just">
              <a:buNone/>
            </a:pPr>
            <a:r>
              <a:rPr lang="ru-RU" sz="2400" b="1" dirty="0" smtClean="0"/>
              <a:t>   «Степан Разин» и др.</a:t>
            </a:r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Рисунок 3" descr="Автопортрет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643050"/>
            <a:ext cx="414340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«Покорение Сибири»</a:t>
            </a:r>
            <a:endParaRPr lang="ru-RU" dirty="0"/>
          </a:p>
        </p:txBody>
      </p:sp>
      <p:pic>
        <p:nvPicPr>
          <p:cNvPr id="4" name="Содержимое 3" descr="http://freelance.ru/img/portfolio/pics/00/0E/98/95650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43051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«Меньшиков в Березове»</a:t>
            </a:r>
            <a:endParaRPr lang="ru-RU" dirty="0"/>
          </a:p>
        </p:txBody>
      </p:sp>
      <p:pic>
        <p:nvPicPr>
          <p:cNvPr id="4" name="Содержимое 3" descr="Картина Сурикова, Меньшиков в Березов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9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ru-RU" sz="5400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401080" cy="500066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Писатели обращаются к общественно политическим проблемам российской действительности, поглощенные происходившей на их глазах исторической драмой, вызванной сменой одного жизненного уклада другим. Развивается жанр реалистического романа. Наиболее популярными литераторами становятся: Л.Н. Толстой, И.А. Гончаров, И.С. Тургенев, Ф.М. Достоевский, Н.А. Некрасов</a:t>
            </a:r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Л.Н. Толстой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000108"/>
            <a:ext cx="4714908" cy="5572164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sz="6400" dirty="0" smtClean="0"/>
              <a:t>	</a:t>
            </a:r>
            <a:r>
              <a:rPr lang="ru-RU" dirty="0" smtClean="0"/>
              <a:t>Писатель, признанный ещё при жизни главой русской литературы, чьё творчество ознаменовало новый этап в развитии русского и мирового реализма, став своеобразным мостом между традициями классического романа XIX века и литературой XX века. Лев Толстой оказал огромное влияние на эволюцию европейского гуманизма, а также на развитие реалистических традиций в мировой литературе. Наиболее известны такие произведения Толстого, как романы «Война и мир», «Анна Каренина», «Воскресение», автобиографическая трилогия «Детство», «Отрочество», «Юность», повести «Казаки», «Смерть Ивана Ильича», «</a:t>
            </a:r>
            <a:r>
              <a:rPr lang="ru-RU" dirty="0" err="1" smtClean="0"/>
              <a:t>Крейцерова</a:t>
            </a:r>
            <a:r>
              <a:rPr lang="ru-RU" dirty="0" smtClean="0"/>
              <a:t> соната», «Хаджи-Мурат», цикл очерков «Севастопольские рассказы», драмы «Живой труп» и «Власть тьмы», автобиографические религиозно-философские произведения «Исповедь» и «В чём моя вера?» и др.</a:t>
            </a:r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Рисунок 3" descr="File:L.N.Tolstoy Prokudin-Gorsk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4000528" cy="540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И.А. Гончаров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428736"/>
            <a:ext cx="4572032" cy="5214974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В 1859 году в России впервые прозвучало слово «обломовщина». Через судьбу главного героя своего нового романа Гончаров показал социальное явление. Однако многие увидели в образе Обломова ещё и философское осмысление русского национального характера, а также указание на возможность особого нравственного пути, противостоящего суете всепоглощающего «прогресса». Гончаров совершил художественное открытие. Он создал произведение огромной обобщающей силы.</a:t>
            </a:r>
            <a:endParaRPr lang="ru-RU" dirty="0"/>
          </a:p>
        </p:txBody>
      </p:sp>
      <p:pic>
        <p:nvPicPr>
          <p:cNvPr id="4" name="Рисунок 3" descr="File:Ivan Goncharov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1428736"/>
            <a:ext cx="421484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Ф.М. Достоевский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357298"/>
            <a:ext cx="4686304" cy="5286412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4400" dirty="0" smtClean="0"/>
              <a:t>	</a:t>
            </a:r>
          </a:p>
          <a:p>
            <a:pPr algn="just">
              <a:buNone/>
            </a:pPr>
            <a:r>
              <a:rPr lang="ru-RU" sz="4400" dirty="0" smtClean="0"/>
              <a:t>	</a:t>
            </a:r>
            <a:r>
              <a:rPr lang="ru-RU" sz="8000" dirty="0" smtClean="0"/>
              <a:t>С 1872 по 1878 годы  жизни  писателя были очень плодотворными: 1872 - «Бесы», 1873 - начало «Дневника писателя» (серия фельетонов, очерков, полемических заметок и страстных публицистических заметок на злобу дня), 1875 - «Подросток», 1876 - «Кроткая».</a:t>
            </a:r>
          </a:p>
          <a:p>
            <a:pPr algn="just">
              <a:buNone/>
            </a:pPr>
            <a:r>
              <a:rPr lang="ru-RU" sz="8000" dirty="0" smtClean="0"/>
              <a:t>	В октябре 1878 года Достоевский возвращается в Петербург, где поселяется в квартире в доме на Кузнечном переулке,5/2, в которой и проживает до дня своей смерти 28 января  1881 года. Здесь же в 1880 году он заканчивает написание своего последнего романа «Братья Карамазовы». </a:t>
            </a:r>
          </a:p>
          <a:p>
            <a:pPr algn="just">
              <a:buNone/>
            </a:pPr>
            <a:endParaRPr lang="ru-RU" sz="4400" dirty="0"/>
          </a:p>
        </p:txBody>
      </p:sp>
      <p:pic>
        <p:nvPicPr>
          <p:cNvPr id="4" name="Рисунок 3" descr="http://upload.wikimedia.org/wikipedia/commons/7/78/Vasily_Perov_-_%D0%9F%D0%BE%D1%80%D1%82%D1%80%D0%B5%D1%82_%D0%A4.%D0%9C.%D0%94%D0%BE%D1%81%D1%82%D0%BE%D0%B5%D0%B2%D1%81%D0%BA%D0%BE%D0%B3%D0%BE_-_Google_Art_Project.jpg?uselang=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3714776" cy="528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И.С. Тургенев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500174"/>
            <a:ext cx="4757742" cy="5143536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sz="2900" dirty="0" smtClean="0"/>
              <a:t>	Один из классиков русской литературы, внёсших наиболее значительный вклад в её развитие во второй половине XIX века.</a:t>
            </a:r>
          </a:p>
          <a:p>
            <a:pPr algn="just">
              <a:buNone/>
            </a:pPr>
            <a:r>
              <a:rPr lang="ru-RU" sz="2900" dirty="0" smtClean="0"/>
              <a:t>	Созданная им художественная система оказала влияние на поэтику не только русского, но и западноевропейского романа второй половины XIX века. Иван Тургенев первым в русской литературе начал изучать личность «нового человека» — шестидесятника, его нравственные качества и психологические особенности, благодаря ему в русском языке стал широко использоваться термин «нигилист». Являлся пропагандистом русской литературы и драматургии на Западе.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File:Turgenev by Repi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3643338" cy="5143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Н.А. Некрасов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285860"/>
            <a:ext cx="4614866" cy="5038740"/>
          </a:xfrm>
        </p:spPr>
        <p:txBody>
          <a:bodyPr>
            <a:normAutofit fontScale="92500"/>
          </a:bodyPr>
          <a:lstStyle/>
          <a:p>
            <a:pPr algn="just" fontAlgn="base">
              <a:buNone/>
            </a:pPr>
            <a:r>
              <a:rPr lang="ru-RU" dirty="0" smtClean="0"/>
              <a:t>	В 1869 Некрасов приобрёл право на издание журнала «Отечественные записки» и издавал его. В период работы в «Отечественных записках» создал поэмы «Кому на Руси жить хорошо» (1866-1876), «Дедушка» (1870), «Русские женщины» (1871-1872), написал серию сатирических произведений, вершиной которых стала поэма «Современники» (1875)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Краткая биография Некрасов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335758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Этапы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Планируемые образовательные результаты</a:t>
            </a:r>
          </a:p>
          <a:p>
            <a:pPr marL="571500" indent="-571500">
              <a:buFont typeface="+mj-lt"/>
              <a:buAutoNum type="romanU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Актуализация знаний</a:t>
            </a:r>
          </a:p>
          <a:p>
            <a:pPr marL="571500" indent="-571500">
              <a:buFont typeface="+mj-lt"/>
              <a:buAutoNum type="romanU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Открытие новых знаний</a:t>
            </a:r>
          </a:p>
          <a:p>
            <a:pPr marL="571500" indent="-571500">
              <a:buFont typeface="+mj-lt"/>
              <a:buAutoNum type="romanU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Первичное закрепление изученного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 smtClean="0"/>
              <a:t>Включение в систему знаний, повторение.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 smtClean="0"/>
              <a:t>Рефлексия учебной деятельности</a:t>
            </a:r>
          </a:p>
          <a:p>
            <a:pPr marL="571500" indent="-571500">
              <a:buFont typeface="+mj-lt"/>
              <a:buAutoNum type="romanUcPeriod"/>
            </a:pPr>
            <a:r>
              <a:rPr lang="ru-RU" dirty="0" smtClean="0"/>
              <a:t>Домашнее задание</a:t>
            </a:r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Архитектура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После отмены крепостного права строительство приобретает огромный размах. Сооружаются банки, универсальные магазины, фабричные здания, казармы для рабочих, склады, вокзалы и доходные дома.</a:t>
            </a:r>
          </a:p>
          <a:p>
            <a:pPr algn="just">
              <a:buNone/>
            </a:pPr>
            <a:r>
              <a:rPr lang="ru-RU" dirty="0" smtClean="0"/>
              <a:t>   Главным становится не внешняя красота, а инженерное искусство. Было бы ошибочно утверждать, что зодчие того времени совершенно не думали об эстетической стороне архитектуры. Зодчие искали изменение в прошлом, в стилях: готика, ренессанс, барокко.  Это привело к господству стиля эклектика.</a:t>
            </a:r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4184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Верхние торговые ряды в Москве </a:t>
            </a:r>
            <a:r>
              <a:rPr lang="ru-RU" sz="4000" dirty="0" smtClean="0"/>
              <a:t>(архитектор А.И. Померанцев)</a:t>
            </a:r>
            <a:endParaRPr lang="ru-RU" dirty="0"/>
          </a:p>
        </p:txBody>
      </p:sp>
      <p:pic>
        <p:nvPicPr>
          <p:cNvPr id="4" name="Содержимое 3" descr="http://static.diary.ru/userdir/1/5/0/0/1500697/7478011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7"/>
            <a:ext cx="8215369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4287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Городская Дума в Москве</a:t>
            </a:r>
            <a:br>
              <a:rPr lang="ru-RU" dirty="0" smtClean="0"/>
            </a:br>
            <a:r>
              <a:rPr lang="ru-RU" sz="4000" dirty="0" smtClean="0"/>
              <a:t>(архитектор Д.Н. </a:t>
            </a:r>
            <a:r>
              <a:rPr lang="ru-RU" sz="4000" dirty="0" err="1" smtClean="0"/>
              <a:t>Чичагов</a:t>
            </a:r>
            <a:r>
              <a:rPr lang="ru-RU" sz="4000" dirty="0" smtClean="0"/>
              <a:t>)</a:t>
            </a:r>
            <a:endParaRPr lang="ru-RU" dirty="0"/>
          </a:p>
        </p:txBody>
      </p:sp>
      <p:pic>
        <p:nvPicPr>
          <p:cNvPr id="6" name="Содержимое 5" descr="http://img1.liveinternet.ru/images/attach/c/0/44/543/44543162_1243845182_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864399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Архив государственного совета в Петербурге</a:t>
            </a:r>
            <a:br>
              <a:rPr lang="ru-RU" dirty="0" smtClean="0"/>
            </a:br>
            <a:r>
              <a:rPr lang="ru-RU" sz="4000" dirty="0" smtClean="0"/>
              <a:t> (архитектор М. </a:t>
            </a:r>
            <a:r>
              <a:rPr lang="ru-RU" sz="4000" dirty="0" err="1" smtClean="0"/>
              <a:t>Месмахер</a:t>
            </a:r>
            <a:r>
              <a:rPr lang="ru-RU" sz="4000" dirty="0" smtClean="0"/>
              <a:t>)</a:t>
            </a:r>
            <a:endParaRPr lang="ru-RU" dirty="0"/>
          </a:p>
        </p:txBody>
      </p:sp>
      <p:pic>
        <p:nvPicPr>
          <p:cNvPr id="5" name="Содержимое 4" descr="фото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857364"/>
            <a:ext cx="792961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Доходные дома Петербурга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arx.novosibdom.ru/story/ARX_HISTORY/rusarch_19/rusarch_52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8358246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72"/>
          </a:xfrm>
        </p:spPr>
        <p:txBody>
          <a:bodyPr/>
          <a:lstStyle/>
          <a:p>
            <a:pPr algn="ctr"/>
            <a:r>
              <a:rPr lang="ru-RU" dirty="0" smtClean="0"/>
              <a:t>Музыка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8229600" cy="557216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В России до середины </a:t>
            </a:r>
            <a:r>
              <a:rPr lang="en-US" dirty="0" smtClean="0"/>
              <a:t>XIX</a:t>
            </a:r>
            <a:r>
              <a:rPr lang="ru-RU" dirty="0" smtClean="0"/>
              <a:t> века не было специальных музыкальных учреждений. Обучение музыке происходило либо частным образом, либо в музыкальных классах при различных музыкальных заведениях. Фактически история музыкального образования начинается только с 60-х годов </a:t>
            </a:r>
            <a:r>
              <a:rPr lang="en-US" dirty="0" smtClean="0"/>
              <a:t>XIX</a:t>
            </a:r>
            <a:r>
              <a:rPr lang="ru-RU" dirty="0" smtClean="0"/>
              <a:t>в. Именно в это время открываются Петербургская и Московская консерватория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ru-RU" dirty="0" smtClean="0"/>
              <a:t>	</a:t>
            </a:r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М.П. Мусоргский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643050"/>
            <a:ext cx="4500594" cy="492922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В музыкальном творчестве Мусоргского нашли оригинальное и яркое выражение русские национальные черты. Эта определяющая особенность его стиля проявила себя многообразно: в умении обращаться с народной песней, в мелодических, гармонических и ритмических особенностях музыки, наконец, в выборе сюжетов, главным образом, из русской жизни. </a:t>
            </a:r>
            <a:endParaRPr lang="ru-RU" dirty="0"/>
          </a:p>
        </p:txBody>
      </p:sp>
      <p:pic>
        <p:nvPicPr>
          <p:cNvPr id="4" name="Рисунок 3" descr="File:Musorgski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3786214" cy="506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П.И. Чайковский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428736"/>
            <a:ext cx="5143536" cy="542926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200" dirty="0" smtClean="0"/>
              <a:t>    Считается одним из величайших композиторов в истории музыки. Автор более 80 произведений, в том числе десяти опер и трёх балетов. Его концерты и другие произведения для фортепиано, семь симфоний (шесть пронумерованных и симфония «Манфред»), четыре сюиты, программная симфоническая музыка, балеты «Лебединое озеро», «Спящая красавица», «Щелкунчик», более 100 романсов представляют чрезвычайно ценный вклад в мировую музыкальную культуру.</a:t>
            </a:r>
            <a:endParaRPr lang="ru-RU" sz="2200" dirty="0"/>
          </a:p>
        </p:txBody>
      </p:sp>
      <p:pic>
        <p:nvPicPr>
          <p:cNvPr id="4" name="Рисунок 3" descr="Porträt des Komponisten Pjotr I. Tschaikowski (1840-1893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364333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Н.А. Римский-Корсаков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428736"/>
            <a:ext cx="4572032" cy="5214974"/>
          </a:xfrm>
        </p:spPr>
        <p:txBody>
          <a:bodyPr>
            <a:normAutofit fontScale="62500" lnSpcReduction="20000"/>
          </a:bodyPr>
          <a:lstStyle/>
          <a:p>
            <a:pPr algn="just" fontAlgn="base">
              <a:buNone/>
            </a:pPr>
            <a:r>
              <a:rPr lang="ru-RU" dirty="0" smtClean="0"/>
              <a:t>     </a:t>
            </a:r>
            <a:r>
              <a:rPr lang="ru-RU" sz="3200" dirty="0" smtClean="0"/>
              <a:t>Главным жанром в творчестве композитора стала опера. Свою первую оперу «</a:t>
            </a:r>
            <a:r>
              <a:rPr lang="ru-RU" sz="3200" dirty="0" err="1" smtClean="0"/>
              <a:t>Псковитянка</a:t>
            </a:r>
            <a:r>
              <a:rPr lang="ru-RU" sz="3200" dirty="0" smtClean="0"/>
              <a:t>» он написал в 1872 г. В 1879 г. появилась «Майская ночь» на сюжет Н. В. Гоголя. В 1881 г. Римский- Корсаков создал, пожалуй, самое вдохновенное своё произведение — оперу «Снегурочка» на сюжет весенней сказки А. Н. Островского. После опер «Млада» (1892 г.) и «Ночь перед Рождеством» (1895 г.) композитор вновь обратился к былинным образам. Так была написана опера «Садко» (1896 г.), которая сразу получила широкую известность и популярность.</a:t>
            </a:r>
          </a:p>
          <a:p>
            <a:pPr algn="just" fontAlgn="base">
              <a:buNone/>
            </a:pPr>
            <a:r>
              <a:rPr lang="ru-RU" sz="3200" dirty="0" smtClean="0"/>
              <a:t>	Римский-Корсаков стал основоположником жанра оперы-сказки. </a:t>
            </a:r>
          </a:p>
          <a:p>
            <a:endParaRPr lang="ru-RU" dirty="0"/>
          </a:p>
        </p:txBody>
      </p:sp>
      <p:pic>
        <p:nvPicPr>
          <p:cNvPr id="4" name="Рисунок 3" descr="http://citaty.su/wp-content/uploads/2012/04/rimsk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407196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М.А. </a:t>
            </a:r>
            <a:r>
              <a:rPr lang="ru-RU" dirty="0" err="1" smtClean="0"/>
              <a:t>Балакирев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500174"/>
            <a:ext cx="4543428" cy="5072098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	В 1862 г. в Петербурге была открыта Бесплатная музыкальная школа, любимое детище </a:t>
            </a:r>
            <a:r>
              <a:rPr lang="ru-RU" dirty="0" err="1" smtClean="0"/>
              <a:t>Балакирева</a:t>
            </a:r>
            <a:r>
              <a:rPr lang="ru-RU" dirty="0" smtClean="0"/>
              <a:t>. С 1868 г. он стал её директором. 50-—60-е годы XIX в. — пора расцвета композиторского таланта </a:t>
            </a:r>
            <a:r>
              <a:rPr lang="ru-RU" dirty="0" err="1" smtClean="0"/>
              <a:t>Балакирева</a:t>
            </a:r>
            <a:r>
              <a:rPr lang="ru-RU" dirty="0" smtClean="0"/>
              <a:t>. На открытие памятника Тысячелетию России в Нижнем Новгороде он написал увертюру «1000 лет» (1864 г.; переработана в симфоническую поэму «Русь» в 1887 г.).</a:t>
            </a:r>
            <a:endParaRPr lang="ru-RU" dirty="0"/>
          </a:p>
        </p:txBody>
      </p:sp>
      <p:pic>
        <p:nvPicPr>
          <p:cNvPr id="4" name="Рисунок 3" descr="Краткая биография Балакирев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371477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7157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/>
              <a:t>Планируемые образовательные результаты: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800" u="sng" dirty="0" smtClean="0"/>
              <a:t>Личностные</a:t>
            </a:r>
            <a:r>
              <a:rPr lang="ru-RU" dirty="0" smtClean="0"/>
              <a:t> - </a:t>
            </a:r>
            <a:r>
              <a:rPr lang="ru-RU" sz="2400" dirty="0" smtClean="0"/>
              <a:t>развитие интереса к изучению ранее незнакомых объектов художественной культуры второй половины XIX века., проведение простейших действий, способствующих формированию мотивации к познанию нового и научного мировоззрения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	</a:t>
            </a:r>
            <a:r>
              <a:rPr lang="ru-RU" sz="2800" u="sng" dirty="0" smtClean="0"/>
              <a:t>Предметные</a:t>
            </a:r>
            <a:r>
              <a:rPr lang="ru-RU" dirty="0" smtClean="0"/>
              <a:t> - </a:t>
            </a:r>
            <a:r>
              <a:rPr lang="ru-RU" sz="2400" dirty="0" smtClean="0"/>
              <a:t>знакомство с творчеством композиторов, литераторов, и художников данного периода, и их ролью в жизни человека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	</a:t>
            </a:r>
            <a:r>
              <a:rPr lang="ru-RU" sz="2800" u="sng" dirty="0" err="1" smtClean="0"/>
              <a:t>Метапредметные</a:t>
            </a:r>
            <a:r>
              <a:rPr lang="ru-RU" u="sng" dirty="0" smtClean="0"/>
              <a:t> </a:t>
            </a:r>
            <a:r>
              <a:rPr lang="ru-RU" dirty="0" smtClean="0"/>
              <a:t>- </a:t>
            </a:r>
            <a:r>
              <a:rPr lang="ru-RU" sz="2400" dirty="0" smtClean="0"/>
              <a:t>формирование навыков работы с текстом и иллюстрациями, описания художественных объектов и проведению сравнительной характеристики</a:t>
            </a:r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989988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/>
              <a:t>Этап 4. Первичное закрепление </a:t>
            </a:r>
            <a:br>
              <a:rPr lang="ru-RU" sz="49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229600" cy="518161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u="sng" dirty="0" smtClean="0"/>
              <a:t>Цель: </a:t>
            </a:r>
            <a:r>
              <a:rPr lang="ru-RU" dirty="0" smtClean="0"/>
              <a:t>закрепление полученных знаний.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b="1" u="sng" dirty="0" smtClean="0"/>
              <a:t>Форма работы: </a:t>
            </a:r>
            <a:r>
              <a:rPr lang="ru-RU" dirty="0" smtClean="0"/>
              <a:t>групповая</a:t>
            </a:r>
          </a:p>
          <a:p>
            <a:pPr algn="just">
              <a:buNone/>
            </a:pPr>
            <a:r>
              <a:rPr lang="ru-RU" dirty="0" smtClean="0"/>
              <a:t>	Ребята давайте, немного подумаем и предположим основываясь на выполненных нами заданиях, какое влияние оказала художественная культура России XIX века, на саму историю и развитие человека. Возможно ли полноценное развитие человека без художественной культуры? </a:t>
            </a:r>
          </a:p>
          <a:p>
            <a:pPr>
              <a:buNone/>
            </a:pPr>
            <a:r>
              <a:rPr lang="ru-RU" dirty="0" smtClean="0"/>
              <a:t>	Назовите художественный стиль, господствовавший в искусстве второй половины XIX века? </a:t>
            </a:r>
          </a:p>
          <a:p>
            <a:pPr>
              <a:buNone/>
            </a:pPr>
            <a:r>
              <a:rPr lang="ru-RU" dirty="0" smtClean="0"/>
              <a:t>	Назовите особенности развития архитектуры того времени. </a:t>
            </a:r>
          </a:p>
          <a:p>
            <a:pPr>
              <a:buNone/>
            </a:pPr>
            <a:r>
              <a:rPr lang="ru-RU" dirty="0" smtClean="0"/>
              <a:t>	А теперь попробуйте заполнить схему самостоятельно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20717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Этап 5. Включение в систему знаний, повторение.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8155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u="sng" dirty="0" smtClean="0"/>
              <a:t>Цель: </a:t>
            </a:r>
            <a:r>
              <a:rPr lang="ru-RU" dirty="0" smtClean="0"/>
              <a:t>показать единство частностей в изучении предмета и объединение их в единую систему знаний.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u="sng" dirty="0" smtClean="0"/>
              <a:t>Форма работы: </a:t>
            </a:r>
            <a:r>
              <a:rPr lang="ru-RU" dirty="0" smtClean="0"/>
              <a:t>групповая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	Ребята, как вы считаете, могут ли знания, полученные нами на сегодняшнем уроке, быть использованы в повседневной жизни?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	Как именно?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	Как повлияли реформы на развитие культуры?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0716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Этап 6. Рефлексия учебной деятельности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u="sng" dirty="0" smtClean="0"/>
              <a:t>Цель: </a:t>
            </a:r>
            <a:r>
              <a:rPr lang="ru-RU" dirty="0" smtClean="0"/>
              <a:t>самооценка собственной деятельности на уроке.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u="sng" dirty="0" smtClean="0"/>
              <a:t>Форма работы: </a:t>
            </a:r>
            <a:r>
              <a:rPr lang="ru-RU" dirty="0" smtClean="0"/>
              <a:t>индивидуальная</a:t>
            </a:r>
          </a:p>
          <a:p>
            <a:pPr>
              <a:buNone/>
            </a:pPr>
            <a:endParaRPr lang="ru-RU" sz="1000" dirty="0" smtClean="0"/>
          </a:p>
          <a:p>
            <a:pPr algn="ctr">
              <a:buNone/>
            </a:pPr>
            <a:r>
              <a:rPr lang="ru-RU" dirty="0" smtClean="0"/>
              <a:t>	«Нотный стан успеха»</a:t>
            </a:r>
          </a:p>
          <a:p>
            <a:pPr algn="ctr">
              <a:buNone/>
            </a:pPr>
            <a:endParaRPr lang="ru-RU" sz="900" dirty="0" smtClean="0"/>
          </a:p>
          <a:p>
            <a:pPr algn="just">
              <a:buNone/>
            </a:pPr>
            <a:r>
              <a:rPr lang="ru-RU" dirty="0" smtClean="0"/>
              <a:t>	Ребята на доске изображен нотный стан, у вас на столах лежат нотки с изображением смайликов. Сейчас каждый из вас должен взять одну нотку со смайликом изображающим нужную эмоцию, которая осталась у вас при окончании урока. После этого подумайте, насколько данный урок был интересен для вас, было ли все понятно, или какая-то информация осталась не понятой. Сопоставив все факты, найдите на нотном стане место для своей нотки (верхняя линия стана это максимальная удовлетворенность уроком, нижняя – минимальная) и поместите свою нотку на нотный стан.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710"/>
          </a:xfrm>
        </p:spPr>
        <p:txBody>
          <a:bodyPr/>
          <a:lstStyle/>
          <a:p>
            <a:pPr algn="ctr"/>
            <a:r>
              <a:rPr lang="ru-RU" b="1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50072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100" dirty="0" smtClean="0"/>
              <a:t>	</a:t>
            </a:r>
            <a:r>
              <a:rPr lang="ru-RU" sz="3100" b="1" u="sng" dirty="0" smtClean="0"/>
              <a:t>Цель: </a:t>
            </a:r>
            <a:r>
              <a:rPr lang="ru-RU" dirty="0" smtClean="0"/>
              <a:t>закрепление и углубление знаний по теме.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b="1" u="sng" dirty="0" smtClean="0"/>
              <a:t>Форма работы: </a:t>
            </a:r>
            <a:r>
              <a:rPr lang="ru-RU" dirty="0" smtClean="0"/>
              <a:t>индивидуальная</a:t>
            </a:r>
          </a:p>
          <a:p>
            <a:pPr>
              <a:buNone/>
            </a:pPr>
            <a:r>
              <a:rPr lang="ru-RU" sz="3100" dirty="0" smtClean="0"/>
              <a:t>	</a:t>
            </a:r>
            <a:r>
              <a:rPr lang="ru-RU" sz="3100" b="1" u="sng" dirty="0" smtClean="0"/>
              <a:t>Базовое: </a:t>
            </a:r>
          </a:p>
          <a:p>
            <a:pPr>
              <a:buNone/>
            </a:pPr>
            <a:r>
              <a:rPr lang="ru-RU" dirty="0" smtClean="0"/>
              <a:t>	Повторить изученный на уроке материал</a:t>
            </a:r>
          </a:p>
          <a:p>
            <a:pPr>
              <a:buNone/>
            </a:pPr>
            <a:r>
              <a:rPr lang="ru-RU" sz="3100" dirty="0" smtClean="0"/>
              <a:t>	</a:t>
            </a:r>
            <a:r>
              <a:rPr lang="ru-RU" sz="3100" b="1" u="sng" dirty="0" smtClean="0"/>
              <a:t>Углубленное:</a:t>
            </a:r>
          </a:p>
          <a:p>
            <a:pPr algn="just">
              <a:buNone/>
            </a:pPr>
            <a:r>
              <a:rPr lang="ru-RU" dirty="0" smtClean="0"/>
              <a:t>	Подробно изучить и подготовить проект о понравившихся произведениях изобразительного искусства, литературы, архитектуры, музыки.</a:t>
            </a:r>
          </a:p>
          <a:p>
            <a:pPr>
              <a:buNone/>
            </a:pPr>
            <a:r>
              <a:rPr lang="ru-RU" sz="3100" b="1" dirty="0" smtClean="0"/>
              <a:t>	</a:t>
            </a:r>
            <a:r>
              <a:rPr lang="ru-RU" sz="3100" b="1" u="sng" dirty="0" smtClean="0"/>
              <a:t>Творческое:</a:t>
            </a:r>
          </a:p>
          <a:p>
            <a:pPr>
              <a:buNone/>
            </a:pPr>
            <a:r>
              <a:rPr lang="ru-RU" dirty="0" smtClean="0"/>
              <a:t>	Составить кроссворд по теме: Достижения художественной культуры России во второй половине XIX века.</a:t>
            </a:r>
          </a:p>
          <a:p>
            <a:pPr>
              <a:buNone/>
            </a:pPr>
            <a:r>
              <a:rPr lang="ru-RU" dirty="0" smtClean="0"/>
              <a:t>	Подготовить презентацию на тему: «Культура России второй половины XIX века» по выбранному жанру:</a:t>
            </a:r>
          </a:p>
          <a:p>
            <a:pPr>
              <a:buNone/>
            </a:pPr>
            <a:r>
              <a:rPr lang="ru-RU" dirty="0" smtClean="0"/>
              <a:t>- архитектура</a:t>
            </a:r>
          </a:p>
          <a:p>
            <a:pPr>
              <a:buNone/>
            </a:pPr>
            <a:r>
              <a:rPr lang="ru-RU" dirty="0" smtClean="0"/>
              <a:t>- живопись</a:t>
            </a:r>
          </a:p>
          <a:p>
            <a:pPr>
              <a:buNone/>
            </a:pPr>
            <a:r>
              <a:rPr lang="ru-RU" dirty="0" smtClean="0"/>
              <a:t>- литература</a:t>
            </a:r>
          </a:p>
          <a:p>
            <a:pPr>
              <a:buNone/>
            </a:pPr>
            <a:r>
              <a:rPr lang="ru-RU" dirty="0" smtClean="0"/>
              <a:t>- музыка </a:t>
            </a:r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Рекомендуемая литература: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Милюков П.Н. Очерки по истории русской культуры. М-1993.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hlinkClick r:id="rId2"/>
              </a:rPr>
              <a:t>http</a:t>
            </a:r>
            <a:r>
              <a:rPr lang="ru-RU" sz="2400" dirty="0" smtClean="0">
                <a:hlinkClick r:id="rId2"/>
              </a:rPr>
              <a:t>://</a:t>
            </a:r>
            <a:r>
              <a:rPr lang="en-US" sz="2400" dirty="0" smtClean="0">
                <a:hlinkClick r:id="rId2"/>
              </a:rPr>
              <a:t>historu.ru</a:t>
            </a:r>
            <a:endParaRPr lang="ru-RU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hlinkClick r:id="rId3"/>
              </a:rPr>
              <a:t>http</a:t>
            </a:r>
            <a:r>
              <a:rPr lang="ru-RU" sz="2400" dirty="0" smtClean="0">
                <a:hlinkClick r:id="rId3"/>
              </a:rPr>
              <a:t>:</a:t>
            </a:r>
            <a:r>
              <a:rPr lang="en-US" sz="2400" dirty="0" smtClean="0">
                <a:hlinkClick r:id="rId3"/>
              </a:rPr>
              <a:t>//ru.wikipedia.org</a:t>
            </a:r>
            <a:r>
              <a:rPr lang="en-US" sz="2400" dirty="0" smtClean="0"/>
              <a:t>.</a:t>
            </a:r>
            <a:endParaRPr lang="ru-RU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hlinkClick r:id="rId4"/>
              </a:rPr>
              <a:t>http://www.art-drawing.ru/gallery/category/1430-manet-edouard</a:t>
            </a:r>
            <a:r>
              <a:rPr lang="ru-RU" sz="24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hlinkClick r:id="rId5"/>
              </a:rPr>
              <a:t>http://www.if-art.com/pgallery/work/pgauguin71.html</a:t>
            </a:r>
            <a:r>
              <a:rPr lang="ru-RU" sz="24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34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/>
              <a:t>Задачи: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u="sng" dirty="0" smtClean="0"/>
              <a:t>Воспитывающая </a:t>
            </a:r>
          </a:p>
          <a:p>
            <a:pPr>
              <a:buNone/>
            </a:pPr>
            <a:r>
              <a:rPr lang="ru-RU" sz="2000" dirty="0" smtClean="0"/>
              <a:t>- формирование познавательного интереса к изучаемой теме и предмету в целом.</a:t>
            </a:r>
          </a:p>
          <a:p>
            <a:pPr>
              <a:buNone/>
            </a:pPr>
            <a:r>
              <a:rPr lang="ru-RU" sz="2000" dirty="0" smtClean="0"/>
              <a:t>- формирование способности видеть уникальность художественных произведений  и воспитывать бережное отношение к нему.</a:t>
            </a:r>
          </a:p>
          <a:p>
            <a:pPr>
              <a:buNone/>
            </a:pPr>
            <a:r>
              <a:rPr lang="ru-RU" u="sng" dirty="0" smtClean="0"/>
              <a:t>Развивающая </a:t>
            </a:r>
          </a:p>
          <a:p>
            <a:pPr>
              <a:buNone/>
            </a:pPr>
            <a:r>
              <a:rPr lang="ru-RU" dirty="0" smtClean="0"/>
              <a:t>- </a:t>
            </a:r>
            <a:r>
              <a:rPr lang="ru-RU" sz="2000" dirty="0" smtClean="0"/>
              <a:t>развивать у учащихся умение анализировать и делать выводы.</a:t>
            </a:r>
          </a:p>
          <a:p>
            <a:pPr>
              <a:buNone/>
            </a:pPr>
            <a:r>
              <a:rPr lang="ru-RU" sz="2000" dirty="0" smtClean="0"/>
              <a:t>- формировать способность использования творческого подхода при решении проблем.</a:t>
            </a:r>
          </a:p>
          <a:p>
            <a:pPr>
              <a:buFontTx/>
              <a:buChar char="-"/>
            </a:pPr>
            <a:r>
              <a:rPr lang="ru-RU" sz="2000" dirty="0" smtClean="0"/>
              <a:t>формировать умение применять знания, полученные на уроке, в жизни.</a:t>
            </a:r>
          </a:p>
          <a:p>
            <a:pPr>
              <a:buNone/>
            </a:pPr>
            <a:r>
              <a:rPr lang="ru-RU" sz="2800" u="sng" dirty="0" smtClean="0"/>
              <a:t>Обучающая</a:t>
            </a:r>
          </a:p>
          <a:p>
            <a:pPr>
              <a:buNone/>
            </a:pPr>
            <a:r>
              <a:rPr lang="ru-RU" sz="2000" dirty="0" smtClean="0"/>
              <a:t>- углубление знаний школьников о значении художественных произведений в жизни человека.</a:t>
            </a:r>
          </a:p>
          <a:p>
            <a:pPr>
              <a:buNone/>
            </a:pPr>
            <a:r>
              <a:rPr lang="ru-RU" sz="2000" dirty="0" smtClean="0"/>
              <a:t>- формирование понимания роли культурных ценностей для общества</a:t>
            </a:r>
          </a:p>
          <a:p>
            <a:pPr>
              <a:buFontTx/>
              <a:buChar char="-"/>
            </a:pPr>
            <a:endParaRPr lang="ru-RU" sz="2000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4000" dirty="0" smtClean="0"/>
              <a:t>Основные понятия 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/>
              <a:t>Культура</a:t>
            </a:r>
            <a:r>
              <a:rPr lang="ru-RU" sz="4400" dirty="0" smtClean="0"/>
              <a:t> –</a:t>
            </a:r>
            <a:r>
              <a:rPr lang="ru-RU" sz="2400" dirty="0" smtClean="0"/>
              <a:t> </a:t>
            </a:r>
            <a:r>
              <a:rPr lang="ru-RU" sz="2800" dirty="0" smtClean="0"/>
              <a:t>возделывание, воспитание, почитание. К культуре относят объекты созданные человеком в процессе освоения природы.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/>
              <a:t>Художественная  культура- </a:t>
            </a:r>
            <a:r>
              <a:rPr lang="ru-RU" sz="2800" dirty="0" smtClean="0"/>
              <a:t>это произведения  литературы  и  искусства</a:t>
            </a:r>
          </a:p>
          <a:p>
            <a:pPr algn="just">
              <a:buFont typeface="Wingdings" pitchFamily="2" charset="2"/>
              <a:buChar char="Ø"/>
            </a:pPr>
            <a:r>
              <a:rPr lang="ru-RU" sz="4000" dirty="0" smtClean="0"/>
              <a:t>Критический реализм </a:t>
            </a:r>
            <a:r>
              <a:rPr lang="ru-RU" sz="2800" dirty="0" smtClean="0"/>
              <a:t>– художественный стиль, сочетающий остроту постановки коренных социальных проблем, широту исторического охвата с живописным изображением конкретных жизненных явлений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785936" cy="17843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i="1" dirty="0" smtClean="0"/>
              <a:t>Этап 2. Актуализация знаний.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u="sng" dirty="0" smtClean="0"/>
              <a:t>Цель: </a:t>
            </a:r>
            <a:r>
              <a:rPr lang="ru-RU" dirty="0" smtClean="0"/>
              <a:t>актуализация имеющихся знаний по теме, выявление мест и причин затруднения. Формулировка цели урока.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b="1" u="sng" dirty="0" smtClean="0"/>
              <a:t>Форма работы: </a:t>
            </a:r>
            <a:r>
              <a:rPr lang="ru-RU" dirty="0" smtClean="0"/>
              <a:t>групповая</a:t>
            </a:r>
          </a:p>
          <a:p>
            <a:pPr>
              <a:buNone/>
            </a:pPr>
            <a:r>
              <a:rPr lang="ru-RU" dirty="0" smtClean="0"/>
              <a:t>	- Что вы знаете о России первой половины XIX века?</a:t>
            </a:r>
          </a:p>
          <a:p>
            <a:pPr>
              <a:buNone/>
            </a:pPr>
            <a:r>
              <a:rPr lang="ru-RU" dirty="0" smtClean="0"/>
              <a:t>	- Что хотели бы вы сегодня на уроке узнать  о художественной культуре России второй половины XIX века?</a:t>
            </a:r>
          </a:p>
          <a:p>
            <a:pPr>
              <a:buNone/>
            </a:pPr>
            <a:r>
              <a:rPr lang="ru-RU" dirty="0" smtClean="0"/>
              <a:t>	Что бы разобраться с этими вопросами наверняка, нам необходимо проделать большую работу. Ребята, какую цель нам необходимо поставить перед собой, для того чтобы преодолеть затруднение? </a:t>
            </a:r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smtClean="0"/>
              <a:t>Этап 3. Открытие новых знаний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57216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u="sng" dirty="0" smtClean="0"/>
              <a:t>Цель: </a:t>
            </a:r>
            <a:r>
              <a:rPr lang="ru-RU" dirty="0" smtClean="0"/>
              <a:t>получение новых знаний, необходимых для дальнейшего изучения предмета и выхода из затруднения на данном этапе работы.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b="1" u="sng" dirty="0" smtClean="0"/>
              <a:t>Форма работы: </a:t>
            </a:r>
            <a:r>
              <a:rPr lang="ru-RU" dirty="0" smtClean="0"/>
              <a:t>групповая</a:t>
            </a:r>
          </a:p>
          <a:p>
            <a:pPr>
              <a:buNone/>
            </a:pPr>
            <a:r>
              <a:rPr lang="ru-RU" dirty="0" smtClean="0"/>
              <a:t>	Для того, чтобы сделать это наиболее быстро и эффективно, предлагаю каждой из групп работать по составленному плану: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группа: Литераторы. Рассказать о литературных образах XIX века.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группа: Искусствоведы. Изучить информацию и подготовить электронную экскурсию: «Ах, вернисаж, ах, вернисаж…».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группа: Архитекторы. Изучить информацию и создать макет-аппликацию: «Собирательный образ архитектуры XIX века</a:t>
            </a:r>
            <a:r>
              <a:rPr lang="ru-RU" dirty="0" smtClean="0"/>
              <a:t>».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группа</a:t>
            </a:r>
            <a:r>
              <a:rPr lang="ru-RU" dirty="0" smtClean="0"/>
              <a:t>: Музыканты. Изучить информацию и подготовить рассказ по теме: «Музыкальные образы XIX века</a:t>
            </a:r>
            <a:r>
              <a:rPr lang="ru-RU" dirty="0" smtClean="0"/>
              <a:t>». </a:t>
            </a:r>
            <a:r>
              <a:rPr lang="ru-RU" dirty="0" smtClean="0"/>
              <a:t>Словесное рисование под музыку. Восприятие художественных  образов через прослушивание музыки. </a:t>
            </a:r>
            <a:r>
              <a:rPr lang="ru-RU" dirty="0" smtClean="0"/>
              <a:t>	</a:t>
            </a:r>
          </a:p>
          <a:p>
            <a:pPr marL="514350" lvl="0" indent="-514350">
              <a:buFont typeface="+mj-lt"/>
              <a:buAutoNum type="arabicPeriod"/>
            </a:pPr>
            <a:endParaRPr lang="ru-RU" sz="1000" dirty="0" smtClean="0"/>
          </a:p>
          <a:p>
            <a:pPr marL="514350" lvl="0" indent="-514350">
              <a:buNone/>
            </a:pPr>
            <a:r>
              <a:rPr lang="ru-RU" dirty="0" smtClean="0"/>
              <a:t>	Пожалуй</a:t>
            </a:r>
            <a:r>
              <a:rPr lang="ru-RU" dirty="0" smtClean="0"/>
              <a:t>, теперь информации о художественной культуре России XIX века достаточно и можно вернуться к вопросу, который вызвал затруднения  в начале нашего урока. Как вы думаете теперь, велика ли роль художественной культуры XIX века в истории России?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</a:t>
            </a:r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0002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Вспомните </a:t>
            </a:r>
            <a:br>
              <a:rPr lang="ru-RU" sz="4800" dirty="0" smtClean="0"/>
            </a:br>
            <a:r>
              <a:rPr lang="ru-RU" sz="4800" dirty="0" smtClean="0"/>
              <a:t>правила работы в группах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	1. Каждый может высказать свою версию решения.</a:t>
            </a:r>
            <a:br>
              <a:rPr lang="ru-RU" b="1" dirty="0" smtClean="0"/>
            </a:br>
            <a:r>
              <a:rPr lang="ru-RU" b="1" dirty="0" smtClean="0"/>
              <a:t>2. Один говорит, а остальные слушают.</a:t>
            </a:r>
            <a:br>
              <a:rPr lang="ru-RU" b="1" dirty="0" smtClean="0"/>
            </a:br>
            <a:r>
              <a:rPr lang="ru-RU" b="1" dirty="0" smtClean="0"/>
              <a:t>3. Каждая версия обсуждается в группе.</a:t>
            </a:r>
            <a:br>
              <a:rPr lang="ru-RU" b="1" dirty="0" smtClean="0"/>
            </a:br>
            <a:r>
              <a:rPr lang="ru-RU" b="1" dirty="0" smtClean="0"/>
              <a:t>4. В группе согласуется общее решение.</a:t>
            </a:r>
            <a:br>
              <a:rPr lang="ru-RU" b="1" dirty="0" smtClean="0"/>
            </a:br>
            <a:r>
              <a:rPr lang="ru-RU" b="1" dirty="0" smtClean="0"/>
              <a:t>5. Представитель группы защищает согласованное решение перед всеми.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	Каждая </a:t>
            </a:r>
            <a:r>
              <a:rPr lang="ru-RU" dirty="0" smtClean="0"/>
              <a:t>группа получает задание. Обсуждает и выполняет его, а затем отчитывается о проделанной работе.</a:t>
            </a:r>
            <a:r>
              <a:rPr lang="ru-RU" i="1" dirty="0" smtClean="0"/>
              <a:t> </a:t>
            </a:r>
            <a:r>
              <a:rPr lang="ru-RU" dirty="0" smtClean="0"/>
              <a:t>Перед тем как приступить изучите критерии оценки, согласно которой будет оцениваться ваш результат.</a:t>
            </a:r>
          </a:p>
          <a:p>
            <a:pPr>
              <a:buNone/>
            </a:pPr>
            <a:r>
              <a:rPr lang="ru-RU" dirty="0" smtClean="0"/>
              <a:t>	Каждая группа представляет свою работу, а остальные оценивают их результат, заполняя оценочную таблицу. Далее учитель сопоставляет  заполненные ребятами оценочные таблицы и оценивает самостоятельную деятельность учащихся.</a:t>
            </a:r>
          </a:p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 advClick="0" advTm="30000">
    <p:diamond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721</TotalTime>
  <Words>968</Words>
  <Application>Microsoft Office PowerPoint</Application>
  <PresentationFormat>Экран (4:3)</PresentationFormat>
  <Paragraphs>161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Поток</vt:lpstr>
      <vt:lpstr>Достижения художественной культуры России 2-ой половины XIXвека</vt:lpstr>
      <vt:lpstr>Цель урока:</vt:lpstr>
      <vt:lpstr>Этапы урока:</vt:lpstr>
      <vt:lpstr>Планируемые образовательные результаты:</vt:lpstr>
      <vt:lpstr>Задачи:</vt:lpstr>
      <vt:lpstr>Слайд 6</vt:lpstr>
      <vt:lpstr>Этап 2. Актуализация знаний. </vt:lpstr>
      <vt:lpstr>Этап 3. Открытие новых знаний </vt:lpstr>
      <vt:lpstr>Вспомните  правила работы в группах </vt:lpstr>
      <vt:lpstr>Живопись </vt:lpstr>
      <vt:lpstr>"Со смелостью, у нас беспримерною, Репин окунулся с головою во всю глубину народной жизни, народных интересов, народной щемящей действительности". Эти слова выдающегося русского критика В.В. Стасова рисуют меру подвига молодого живописца, только что окончившего Академию художеств и получившего первую золотую медаль…</vt:lpstr>
      <vt:lpstr>Бурлаки на Волге</vt:lpstr>
      <vt:lpstr>«Запорожцы пишут письмо турецкому султану»</vt:lpstr>
      <vt:lpstr>«Иван Грозный и его сын Иван»</vt:lpstr>
      <vt:lpstr>В.Е. Маковский</vt:lpstr>
      <vt:lpstr>«Посещение бедных»</vt:lpstr>
      <vt:lpstr>В.Г. Перов</vt:lpstr>
      <vt:lpstr>«Тройка»</vt:lpstr>
      <vt:lpstr>К.А. Савицкий</vt:lpstr>
      <vt:lpstr>«Ремонтные работы на железной дороге»</vt:lpstr>
      <vt:lpstr>В.И. Суриков</vt:lpstr>
      <vt:lpstr>«Покорение Сибири»</vt:lpstr>
      <vt:lpstr>«Меньшиков в Березове»</vt:lpstr>
      <vt:lpstr>Литература</vt:lpstr>
      <vt:lpstr>Л.Н. Толстой</vt:lpstr>
      <vt:lpstr>И.А. Гончаров</vt:lpstr>
      <vt:lpstr>Ф.М. Достоевский</vt:lpstr>
      <vt:lpstr>И.С. Тургенев</vt:lpstr>
      <vt:lpstr>Н.А. Некрасов</vt:lpstr>
      <vt:lpstr>Архитектура</vt:lpstr>
      <vt:lpstr>Верхние торговые ряды в Москве (архитектор А.И. Померанцев)</vt:lpstr>
      <vt:lpstr>Городская Дума в Москве (архитектор Д.Н. Чичагов)</vt:lpstr>
      <vt:lpstr>Архив государственного совета в Петербурге  (архитектор М. Месмахер)</vt:lpstr>
      <vt:lpstr>Доходные дома Петербурга </vt:lpstr>
      <vt:lpstr>Музыка</vt:lpstr>
      <vt:lpstr>М.П. Мусоргский</vt:lpstr>
      <vt:lpstr>П.И. Чайковский</vt:lpstr>
      <vt:lpstr>Н.А. Римский-Корсаков</vt:lpstr>
      <vt:lpstr>М.А. Балакирев</vt:lpstr>
      <vt:lpstr>Этап 4. Первичное закрепление   </vt:lpstr>
      <vt:lpstr>Этап 5. Включение в систему знаний, повторение. </vt:lpstr>
      <vt:lpstr>Этап 6. Рефлексия учебной деятельности </vt:lpstr>
      <vt:lpstr>Домашнее задание</vt:lpstr>
      <vt:lpstr>Рекомендуемая литература: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Художественная культура России 2-ой половины XIXвека</dc:title>
  <dc:creator>Инна</dc:creator>
  <cp:lastModifiedBy>Инна</cp:lastModifiedBy>
  <cp:revision>86</cp:revision>
  <dcterms:created xsi:type="dcterms:W3CDTF">2014-02-27T14:42:24Z</dcterms:created>
  <dcterms:modified xsi:type="dcterms:W3CDTF">2014-03-10T17:05:04Z</dcterms:modified>
</cp:coreProperties>
</file>